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1842" r:id="rId4"/>
    <p:sldId id="1000599" r:id="rId5"/>
    <p:sldId id="2076139182" r:id="rId6"/>
    <p:sldId id="2076139183" r:id="rId7"/>
    <p:sldId id="2076139207" r:id="rId8"/>
    <p:sldId id="2076139208" r:id="rId9"/>
    <p:sldId id="2076139184" r:id="rId10"/>
    <p:sldId id="2076139187" r:id="rId11"/>
    <p:sldId id="2076139188" r:id="rId12"/>
    <p:sldId id="2076139189" r:id="rId13"/>
    <p:sldId id="2076139190" r:id="rId14"/>
    <p:sldId id="2076139191" r:id="rId15"/>
    <p:sldId id="2076139193" r:id="rId16"/>
    <p:sldId id="2076139194" r:id="rId17"/>
    <p:sldId id="2076139195" r:id="rId18"/>
    <p:sldId id="2076139205" r:id="rId19"/>
    <p:sldId id="2076139206" r:id="rId20"/>
    <p:sldId id="2076139197" r:id="rId21"/>
    <p:sldId id="2076139198" r:id="rId22"/>
    <p:sldId id="2076139199" r:id="rId23"/>
    <p:sldId id="2076139202" r:id="rId24"/>
    <p:sldId id="2076139203" r:id="rId25"/>
    <p:sldId id="2076139204" r:id="rId26"/>
    <p:sldId id="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d" id="{390B2AC8-F5B0-4FB6-9C11-79CE7AA3B9AF}">
          <p14:sldIdLst>
            <p14:sldId id="256"/>
            <p14:sldId id="306"/>
            <p14:sldId id="1842"/>
            <p14:sldId id="1000599"/>
            <p14:sldId id="2076139182"/>
            <p14:sldId id="2076139183"/>
            <p14:sldId id="2076139207"/>
            <p14:sldId id="2076139208"/>
            <p14:sldId id="2076139184"/>
            <p14:sldId id="2076139187"/>
            <p14:sldId id="2076139188"/>
            <p14:sldId id="2076139189"/>
            <p14:sldId id="2076139190"/>
            <p14:sldId id="2076139191"/>
            <p14:sldId id="2076139193"/>
            <p14:sldId id="2076139194"/>
            <p14:sldId id="2076139195"/>
            <p14:sldId id="2076139205"/>
            <p14:sldId id="2076139206"/>
            <p14:sldId id="2076139197"/>
            <p14:sldId id="2076139198"/>
            <p14:sldId id="2076139199"/>
            <p14:sldId id="2076139202"/>
            <p14:sldId id="2076139203"/>
            <p14:sldId id="2076139204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33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03D2-E6F4-48D9-BCB4-00F600ABD839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11E0F-C174-4B31-8CC1-2BBA3D522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8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Vediamo come è </a:t>
            </a:r>
            <a:r>
              <a:rPr lang="it-IT" dirty="0" err="1"/>
              <a:t>coposto</a:t>
            </a:r>
            <a:r>
              <a:rPr lang="it-IT" dirty="0"/>
              <a:t> questo portale,</a:t>
            </a:r>
          </a:p>
          <a:p>
            <a:r>
              <a:rPr lang="it-IT" dirty="0"/>
              <a:t>Ci sono 5 sottogruppi principali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D443-4BF1-4784-B1E9-876216484BD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99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726DE-024A-4C6F-0C87-592A1100A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E4AD128-2A15-2758-7E76-6BA9459B3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74BE26-364D-DE12-BA1F-A8C9BF62B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CFF014-24CE-B828-E25D-EB79C18D8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8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E6C1C-45A3-B002-800A-450E58D4D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B0EAA17-AA46-D4AF-D8B8-C739EB211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B4A7AD-CD7D-A906-2E1B-E064F4A9F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A30A77-B4E5-E91A-6BA7-E2F8845ED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4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9236-1310-F4C2-CBB1-9176AB9E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9F2AE4-A8A4-25F7-6FD0-B0232DDBC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EB43EDF-A627-6B25-892E-6EC6543C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F545E2-7EF8-CA50-C8D1-EE8BA5F4B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18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7ACEC-7117-9D69-F91C-B03C2954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7822459-2847-9BC8-6427-52E239FB5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CF301EF-C51E-F0C4-1EF0-C3E40DED7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037323-69A0-8735-4AE6-36642FE17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56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E0662-1B7D-0E6A-A463-CA09EF71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F94A44A-26E7-206C-AFFF-8BE1B489B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ED11B52-C715-296B-6F7C-617057D94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6F9DC8-2ECF-945D-E87F-D664CE88E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41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3C94F-5905-4AF4-51D2-16FF385F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836721-448D-6EDB-9779-692BFE884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BB6784-B9B2-FEE3-1268-499379EB4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B3CE06-9E7A-E868-39F3-7A08932E5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55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4F4B6-AA77-39EF-C3BB-2038350E1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E3F85BC-D080-00E2-80F9-FB6AA770E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59E13DA-D854-DB73-F020-647E95AAF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6CC7E3-2C19-1A7A-94F6-931D876E9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3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C9501-1CAE-D6D4-12B6-804F3DE78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9A5C6A-8FAC-61FD-4855-8ECA2297A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39F667-EA31-9E26-4CCA-C8E926F4C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84DE69-318C-8F60-CD00-2FFD68FC6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79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E3D5-9F4F-2ACF-7FEE-E43A98DB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7828D45-1A2D-C28F-9A48-631888E83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070572-51A7-4E74-45BB-393168C31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A6ACE-EEB7-E587-1336-31A320B5E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28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C79F7-0FE4-C310-D8D3-755CE082C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403BC6-7AED-075E-4FB1-308AB82C6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1D3571-7D55-1342-48C1-4BA92C602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B48B58-CE8C-A275-DEC9-1C38FDC1B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1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possiamo accedere a queste pagine?</a:t>
            </a:r>
          </a:p>
          <a:p>
            <a:r>
              <a:rPr lang="it-IT" dirty="0"/>
              <a:t>La registrazione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D443-4BF1-4784-B1E9-876216484BD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77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55E06-FFDA-EDB1-7BAA-28BA001F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B69D901-EF1C-FE0F-9C80-B6D0A2A1F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20953EE-CAA2-C330-3234-44DFC19ED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93CBAA-84BD-7399-E848-B5873A0E1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15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BCD1-9B3F-FCB2-F2A0-8B2E7DE76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9AAE1F0-F881-F8DB-FEA8-A91A5975B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05E5956-4321-C3D7-368C-EB4BA8A6E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4D6770-846F-6CC1-4742-2F54537EF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39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8EE86-93D8-C6DD-0704-0168A39C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E79628-9B91-0906-F7FC-43D951672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D317228-66F8-5274-A63D-288FDB996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Nelle note di rilascio è descritto cosa è stato modificato e il numero totale di termoplastici presenti ufficialmente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06FE78-1B61-93DC-260A-65BC75CAB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D443-4BF1-4784-B1E9-876216484BD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32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4D348-3003-C10D-65FA-A13D892A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99842E7-32CE-A29A-AF09-F1A213D9A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F3B887-1F23-7C84-FBB1-AD991815F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</a:t>
            </a:r>
            <a:r>
              <a:rPr lang="it-IT" dirty="0" err="1"/>
              <a:t>wish</a:t>
            </a:r>
            <a:r>
              <a:rPr lang="it-IT" dirty="0"/>
              <a:t> list posso inserire i materiali ricercati, oppure per un produttore esso può verificare le richieste di proprio materiale ed eventualmente agire per inserire i dati di caratterizzazione.</a:t>
            </a:r>
          </a:p>
          <a:p>
            <a:r>
              <a:rPr lang="it-IT" dirty="0"/>
              <a:t>Un altro livello può essere il </a:t>
            </a:r>
            <a:r>
              <a:rPr lang="it-IT" dirty="0" err="1"/>
              <a:t>crownfounding</a:t>
            </a:r>
            <a:r>
              <a:rPr lang="it-IT" dirty="0"/>
              <a:t>, in cui più utilizzatori possono condividere l’acquisto di caratterizzazione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6A2308-63CF-13FA-82B8-F68B42F4C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D443-4BF1-4784-B1E9-876216484BD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25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5854E-EDDE-ACCB-11C6-7C4FB1E62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1A1378D-ADBA-183C-0537-9DEE681CF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6EBD49-2352-15CB-B308-4C7DE91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</a:t>
            </a:r>
            <a:r>
              <a:rPr lang="it-IT" dirty="0" err="1"/>
              <a:t>wish</a:t>
            </a:r>
            <a:r>
              <a:rPr lang="it-IT" dirty="0"/>
              <a:t> list posso inserire i materiali ricercati, oppure per un produttore esso può verificare le richieste di proprio materiale ed eventualmente agire per inserire i dati di caratterizzazione.</a:t>
            </a:r>
          </a:p>
          <a:p>
            <a:r>
              <a:rPr lang="it-IT" dirty="0"/>
              <a:t>Un altro livello può essere il </a:t>
            </a:r>
            <a:r>
              <a:rPr lang="it-IT" dirty="0" err="1"/>
              <a:t>crownfounding</a:t>
            </a:r>
            <a:r>
              <a:rPr lang="it-IT" dirty="0"/>
              <a:t>, in cui più utilizzatori possono condividere l’acquisto di caratterizzazione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02445B-5272-5C27-6FA9-5446C2B26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D443-4BF1-4784-B1E9-876216484BD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05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46368-0802-9034-4E76-7488E0062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637C5C-4355-2E7D-94AF-425B2E851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E4B90D-ACA5-457E-7F7D-64E89FFE6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</a:t>
            </a:r>
            <a:r>
              <a:rPr lang="it-IT" dirty="0" err="1"/>
              <a:t>wish</a:t>
            </a:r>
            <a:r>
              <a:rPr lang="it-IT" dirty="0"/>
              <a:t> list posso inserire i materiali ricercati, oppure per un produttore esso può verificare le richieste di proprio materiale ed eventualmente agire per inserire i dati di caratterizzazione.</a:t>
            </a:r>
          </a:p>
          <a:p>
            <a:r>
              <a:rPr lang="it-IT" dirty="0"/>
              <a:t>Un altro livello può essere il </a:t>
            </a:r>
            <a:r>
              <a:rPr lang="it-IT" dirty="0" err="1"/>
              <a:t>crownfounding</a:t>
            </a:r>
            <a:r>
              <a:rPr lang="it-IT" dirty="0"/>
              <a:t>, in cui più utilizzatori possono condividere l’acquisto di caratterizzazione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4C3B00-93C6-C7A0-EE09-482145740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D443-4BF1-4784-B1E9-876216484BD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37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B5A2C-AE6B-B1A3-14D6-7C71FDA3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9B97CD-CE8B-9BC8-9D4B-79B119749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CE3C5D8-E2ED-E630-66F7-D7F28670C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E’ possibile anche all’interno del MHC creare i file di materiale da soli.</a:t>
            </a:r>
          </a:p>
          <a:p>
            <a:r>
              <a:rPr lang="it-IT" dirty="0"/>
              <a:t>E’ necessario avere a disposizione i dati completi, generalmente è una attività complessa e cruciale che può essere rivolta soprattutto ai produttori e </a:t>
            </a:r>
            <a:r>
              <a:rPr lang="it-IT" dirty="0" err="1"/>
              <a:t>compoundatori</a:t>
            </a:r>
            <a:r>
              <a:rPr lang="it-IT" dirty="0"/>
              <a:t> di materiali.</a:t>
            </a:r>
          </a:p>
          <a:p>
            <a:r>
              <a:rPr lang="it-IT" dirty="0"/>
              <a:t>Ma ribadisco l’attenzione ai dati a disposizione e quelli richiesti per fare l’attività.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BDC000-FBF2-35D2-39CD-6E5E9F0A3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D443-4BF1-4784-B1E9-876216484BD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91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A328-F5C1-1903-B498-3CFB234B1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FAB3E34-18F4-A1BC-57D8-5E558F741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CD5B35-6BAE-6EF1-A817-517D9878E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All’interno del </a:t>
            </a:r>
            <a:r>
              <a:rPr lang="it-IT" dirty="0" err="1"/>
              <a:t>Material</a:t>
            </a:r>
            <a:r>
              <a:rPr lang="it-IT" dirty="0"/>
              <a:t> hub cloud è presente una sezione specifica che permette di stimare alcuni risultati o grandezze di un progetto a partire dalle informazioni del materiale.</a:t>
            </a:r>
          </a:p>
          <a:p>
            <a:r>
              <a:rPr lang="it-IT" dirty="0"/>
              <a:t>In questo design </a:t>
            </a:r>
            <a:r>
              <a:rPr lang="it-IT" dirty="0" err="1"/>
              <a:t>calculator</a:t>
            </a:r>
            <a:r>
              <a:rPr lang="it-IT" dirty="0"/>
              <a:t>, una volta scelto il materiale è possibile lavorare su quattro aspetti:</a:t>
            </a:r>
          </a:p>
          <a:p>
            <a:pPr marL="171450" indent="-171450">
              <a:buFontTx/>
              <a:buChar char="-"/>
            </a:pPr>
            <a:r>
              <a:rPr lang="it-IT" dirty="0"/>
              <a:t>Un advisor, un consigliere sulle dimensioni del gate</a:t>
            </a:r>
          </a:p>
          <a:p>
            <a:pPr marL="171450" indent="-171450">
              <a:buFontTx/>
              <a:buChar char="-"/>
            </a:pPr>
            <a:r>
              <a:rPr lang="it-IT" dirty="0"/>
              <a:t>Una stima delle cadute di pressioni nelle materozze</a:t>
            </a:r>
          </a:p>
          <a:p>
            <a:pPr marL="171450" indent="-171450">
              <a:buFontTx/>
              <a:buChar char="-"/>
            </a:pPr>
            <a:r>
              <a:rPr lang="it-IT" dirty="0"/>
              <a:t>Una sima del tempo di raffreddamento necessario per portare la parte a temperatura di solidificazione</a:t>
            </a:r>
          </a:p>
          <a:p>
            <a:pPr marL="171450" indent="-171450">
              <a:buFontTx/>
              <a:buChar char="-"/>
            </a:pPr>
            <a:r>
              <a:rPr lang="it-IT" dirty="0"/>
              <a:t>Una calcolatrice che permette di stimare le proprietà meccaniche di materiali con additivi tipo fibre di varia natura</a:t>
            </a:r>
          </a:p>
          <a:p>
            <a:pPr marL="171450" indent="-171450">
              <a:buFontTx/>
              <a:buChar char="-"/>
            </a:pPr>
            <a:r>
              <a:rPr lang="it-IT" dirty="0"/>
              <a:t>Uno stimatore del tonnellaggio necessario per l’individuazione della taglia di pressa da scegliere</a:t>
            </a:r>
          </a:p>
          <a:p>
            <a:pPr marL="0" indent="0">
              <a:buFontTx/>
              <a:buNone/>
            </a:pPr>
            <a:r>
              <a:rPr lang="it-IT" dirty="0"/>
              <a:t>Tutti questi risultati sono ottenibili inserendo pochi dati ed è possibile osservare come tali risultati cambiano al variare di tali dati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BC380B-F837-CD51-1D0C-304BBE1C3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39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9746F-D739-DB7F-B2D6-6D3A9CC5E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29A178F-50F6-87A4-78A6-1539A6984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8CA778-563E-DBDB-D3F6-D901B6697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DABEB9-F837-E34E-97EA-DEE08AAF5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ED443-4BF1-4784-B1E9-876216484BD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9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5997D71-51ED-EDFE-96A1-77B439CF65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50" y="1620982"/>
            <a:ext cx="10439250" cy="480680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38AF572-006F-EE6B-236B-0E18AB4B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88041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E9CD373-A760-DE47-1299-AD42BE86FBA0}"/>
              </a:ext>
            </a:extLst>
          </p:cNvPr>
          <p:cNvGrpSpPr/>
          <p:nvPr userDrawn="1"/>
        </p:nvGrpSpPr>
        <p:grpSpPr>
          <a:xfrm>
            <a:off x="788129" y="491937"/>
            <a:ext cx="197428" cy="193053"/>
            <a:chOff x="3460172" y="2860964"/>
            <a:chExt cx="2500745" cy="2445327"/>
          </a:xfrm>
        </p:grpSpPr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D33FE8EF-E611-CD97-80FB-305BE45493B8}"/>
                </a:ext>
              </a:extLst>
            </p:cNvPr>
            <p:cNvCxnSpPr/>
            <p:nvPr/>
          </p:nvCxnSpPr>
          <p:spPr>
            <a:xfrm>
              <a:off x="4710545" y="2860964"/>
              <a:ext cx="0" cy="24453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1D15652D-9285-47E6-F413-2DE8C381173C}"/>
                </a:ext>
              </a:extLst>
            </p:cNvPr>
            <p:cNvCxnSpPr>
              <a:cxnSpLocks/>
            </p:cNvCxnSpPr>
            <p:nvPr/>
          </p:nvCxnSpPr>
          <p:spPr>
            <a:xfrm>
              <a:off x="3460172" y="4038600"/>
              <a:ext cx="25007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5B2F4649-62E7-7B72-332E-C0CD95DFA512}"/>
              </a:ext>
            </a:extLst>
          </p:cNvPr>
          <p:cNvSpPr/>
          <p:nvPr userDrawn="1"/>
        </p:nvSpPr>
        <p:spPr>
          <a:xfrm flipV="1">
            <a:off x="0" y="6721538"/>
            <a:ext cx="12192000" cy="136462"/>
          </a:xfrm>
          <a:prstGeom prst="rect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CC3399"/>
              </a:gs>
              <a:gs pos="48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 descr="一張含有 字型, 圖形, 標誌, 平面設計 的圖片&#10;&#10;AI 產生的內容可能不正確。">
            <a:extLst>
              <a:ext uri="{FF2B5EF4-FFF2-40B4-BE49-F238E27FC236}">
                <a16:creationId xmlns:a16="http://schemas.microsoft.com/office/drawing/2014/main" id="{D2D4D042-F698-0888-792E-6C033E718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" y="-45495"/>
            <a:ext cx="1327949" cy="6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14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8" y="-1"/>
            <a:ext cx="12192000" cy="685800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E07E4441-D098-BD46-8799-8FEEE897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9938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7956 w 12199938"/>
              <a:gd name="connsiteY1" fmla="*/ 289825 h 6858000"/>
              <a:gd name="connsiteX2" fmla="*/ 12199938 w 12199938"/>
              <a:gd name="connsiteY2" fmla="*/ 31297 h 6858000"/>
              <a:gd name="connsiteX3" fmla="*/ 12199938 w 12199938"/>
              <a:gd name="connsiteY3" fmla="*/ 6858000 h 6858000"/>
              <a:gd name="connsiteX4" fmla="*/ 0 w 1219993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938" h="6858000">
                <a:moveTo>
                  <a:pt x="0" y="0"/>
                </a:moveTo>
                <a:cubicBezTo>
                  <a:pt x="0" y="0"/>
                  <a:pt x="12010295" y="12365863"/>
                  <a:pt x="12197956" y="289825"/>
                </a:cubicBezTo>
                <a:lnTo>
                  <a:pt x="12199938" y="31297"/>
                </a:lnTo>
                <a:lnTo>
                  <a:pt x="121999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D006E18-73D4-026E-45C7-ED1F9024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99" y="1584325"/>
            <a:ext cx="7266709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7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_單欄(有線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10">
            <a:extLst>
              <a:ext uri="{FF2B5EF4-FFF2-40B4-BE49-F238E27FC236}">
                <a16:creationId xmlns:a16="http://schemas.microsoft.com/office/drawing/2014/main" id="{E4E2AE32-A916-4A7B-8F0E-9ACB42F617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047" y="955898"/>
            <a:ext cx="11095765" cy="529878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Font typeface="微軟正黑體" panose="020B0604030504040204" pitchFamily="34" charset="-120"/>
              <a:buChar char="›"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685800" indent="-228600">
              <a:lnSpc>
                <a:spcPct val="100000"/>
              </a:lnSpc>
              <a:buFont typeface="微軟正黑體" panose="020B0604030504040204" pitchFamily="34" charset="-120"/>
              <a:buChar char="ￚ"/>
              <a:defRPr sz="1800" b="1" baseline="0">
                <a:solidFill>
                  <a:srgbClr val="205788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>
              <a:lnSpc>
                <a:spcPct val="100000"/>
              </a:lnSpc>
              <a:defRPr sz="1800" b="1" baseline="0">
                <a:solidFill>
                  <a:srgbClr val="205788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00000"/>
              </a:lnSpc>
              <a:buFont typeface="微軟正黑體" panose="020B0604030504040204" pitchFamily="34" charset="-120"/>
              <a:buChar char="ￚ"/>
              <a:defRPr sz="1600" b="1" baseline="0">
                <a:solidFill>
                  <a:srgbClr val="C32B07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00000"/>
              </a:lnSpc>
              <a:buFont typeface="微軟正黑體" panose="020B0604030504040204" pitchFamily="34" charset="-120"/>
              <a:buChar char="»"/>
              <a:defRPr sz="1600" b="1" baseline="0">
                <a:solidFill>
                  <a:srgbClr val="C32B07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2509375-0DAA-417A-A72B-73856452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8" y="206931"/>
            <a:ext cx="11095765" cy="5328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>
              <a:defRPr lang="zh-TW" altLang="en-US" sz="2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441CB337-FFC4-83AD-4E67-2BE0A047D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176" y="6450106"/>
            <a:ext cx="592636" cy="33467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EDFD0139-C9AB-4457-A630-2C0FF017D386}" type="slidenum">
              <a:rPr lang="zh-TW" altLang="en-US" smtClean="0"/>
              <a:pPr algn="r"/>
              <a:t>‹N›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24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CDB12-C524-4FC6-A62C-96C0D570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192F-B2DB-4DFE-9B3C-2572B6F9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6B365-B58E-4070-8699-D35DD07E7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8DA1-82C5-4625-898D-234CAD317A1B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CFAE-DD7A-4D78-B8E1-EF9EBE413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3301-B686-4A40-AA90-A6D7743DD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8574-51F9-49D4-81BC-E6D0172B70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80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hyperlink" Target="https://www.publicdomainpictures.net/en/view-image.php?image=239272&amp;picture=report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6.jpe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oldex3d.cloud/#/mainp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一張含有 光線, 鮮豔, 紫蘿蘭, 分形藝術 的圖片&#10;&#10;AI 產生的內容可能不正確。">
            <a:extLst>
              <a:ext uri="{FF2B5EF4-FFF2-40B4-BE49-F238E27FC236}">
                <a16:creationId xmlns:a16="http://schemas.microsoft.com/office/drawing/2014/main" id="{2A7EA524-0EA0-2EF6-40E5-F55A6DED36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8AA75-2A2B-48A2-A09F-8AE50A871CCA}"/>
              </a:ext>
            </a:extLst>
          </p:cNvPr>
          <p:cNvSpPr txBox="1"/>
          <p:nvPr/>
        </p:nvSpPr>
        <p:spPr>
          <a:xfrm>
            <a:off x="973843" y="2775616"/>
            <a:ext cx="10080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Moldiverse</a:t>
            </a:r>
            <a:r>
              <a:rPr lang="it-IT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e MHC </a:t>
            </a:r>
            <a:r>
              <a:rPr lang="it-IT" sz="40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Material</a:t>
            </a:r>
            <a:r>
              <a:rPr lang="it-IT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HUB Center</a:t>
            </a:r>
            <a:endParaRPr lang="en-US" sz="4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82556-3F1A-4BC2-AC30-343A6F8DE8FB}"/>
              </a:ext>
            </a:extLst>
          </p:cNvPr>
          <p:cNvSpPr txBox="1"/>
          <p:nvPr/>
        </p:nvSpPr>
        <p:spPr>
          <a:xfrm>
            <a:off x="1016003" y="4245741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Moldex3D Italia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Alex Anghilieri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09748A-7E53-4057-AA2E-4E4348BCB85D}"/>
              </a:ext>
            </a:extLst>
          </p:cNvPr>
          <p:cNvCxnSpPr>
            <a:cxnSpLocks/>
          </p:cNvCxnSpPr>
          <p:nvPr/>
        </p:nvCxnSpPr>
        <p:spPr>
          <a:xfrm>
            <a:off x="1016003" y="2487293"/>
            <a:ext cx="54078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 descr="一張含有 標誌 的圖片&#10;&#10;自動產生的描述">
            <a:extLst>
              <a:ext uri="{FF2B5EF4-FFF2-40B4-BE49-F238E27FC236}">
                <a16:creationId xmlns:a16="http://schemas.microsoft.com/office/drawing/2014/main" id="{BE61694E-BD44-16BD-913B-0D885BE40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t="14205" r="14765" b="19292"/>
          <a:stretch/>
        </p:blipFill>
        <p:spPr>
          <a:xfrm>
            <a:off x="1016003" y="5511979"/>
            <a:ext cx="1654096" cy="522514"/>
          </a:xfrm>
          <a:prstGeom prst="rect">
            <a:avLst/>
          </a:prstGeom>
        </p:spPr>
      </p:pic>
      <p:pic>
        <p:nvPicPr>
          <p:cNvPr id="15" name="圖片 14" descr="一張含有 字型, 圖形, 文字, 平面設計 的圖片&#10;&#10;AI 產生的內容可能不正確。">
            <a:extLst>
              <a:ext uri="{FF2B5EF4-FFF2-40B4-BE49-F238E27FC236}">
                <a16:creationId xmlns:a16="http://schemas.microsoft.com/office/drawing/2014/main" id="{DA21DB0F-A440-478B-462C-247C19C56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2" y="722716"/>
            <a:ext cx="4015457" cy="19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0875-4317-32DC-7586-A68AD42D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2F23FDC1-E179-6238-7919-45FCFA9B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430431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MHC design calculator</a:t>
            </a:r>
            <a:endParaRPr lang="zh-TW" altLang="en-US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738F80-6CDE-970D-7026-C0DEDCBFC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50" y="1316560"/>
            <a:ext cx="9321602" cy="493280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3BAC643-A958-97AF-0450-149A22351CDA}"/>
              </a:ext>
            </a:extLst>
          </p:cNvPr>
          <p:cNvSpPr/>
          <p:nvPr/>
        </p:nvSpPr>
        <p:spPr>
          <a:xfrm>
            <a:off x="1590992" y="5003364"/>
            <a:ext cx="2067341" cy="1076151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C39DEC2-9366-71C5-1C16-49986C4C3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26" y="1800872"/>
            <a:ext cx="8212098" cy="444849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16A451C-C43D-9403-1864-1F2865C70ADF}"/>
              </a:ext>
            </a:extLst>
          </p:cNvPr>
          <p:cNvSpPr/>
          <p:nvPr/>
        </p:nvSpPr>
        <p:spPr>
          <a:xfrm>
            <a:off x="5389123" y="2310448"/>
            <a:ext cx="5534306" cy="351259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0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5FA72-C93D-74C8-11C9-5B35DF8A1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666E07A-5277-A95A-FF9A-AD2EF0C0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353344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Design calculator DIMENSIONAMENTO GATE</a:t>
            </a:r>
            <a:endParaRPr lang="zh-TW" altLang="en-US" sz="1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F56AE1E-1529-BF4E-9220-7FB4F540FE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53" t="18292" r="1973"/>
          <a:stretch/>
        </p:blipFill>
        <p:spPr>
          <a:xfrm>
            <a:off x="345369" y="866691"/>
            <a:ext cx="5750631" cy="38404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1324BD-8260-C17D-AEAF-BB8728031B1C}"/>
              </a:ext>
            </a:extLst>
          </p:cNvPr>
          <p:cNvSpPr txBox="1"/>
          <p:nvPr/>
        </p:nvSpPr>
        <p:spPr>
          <a:xfrm>
            <a:off x="6321286" y="938253"/>
            <a:ext cx="57506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Sezione gate: rettangolare o circolare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N° di gates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Intervallo diametri oppure dimensione rettangolo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Volume cavità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B104EA-E7BA-CC97-B413-EEE5AD447A7D}"/>
              </a:ext>
            </a:extLst>
          </p:cNvPr>
          <p:cNvSpPr txBox="1"/>
          <p:nvPr/>
        </p:nvSpPr>
        <p:spPr>
          <a:xfrm>
            <a:off x="508488" y="4776223"/>
            <a:ext cx="11346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E’ possibile verificare per che tempi di iniezione o portate si avranno degli Shear rate inferiori al limite al variare delle dimensioni.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 algn="ctr">
              <a:buNone/>
            </a:pPr>
            <a:r>
              <a:rPr lang="it-IT" altLang="zh-TW" sz="2000" b="1" dirty="0">
                <a:latin typeface="+mn-lt"/>
              </a:rPr>
              <a:t>L’ottimale è avere uno Shear Rate al di sotto del valore limite del materiale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924241-0E3B-62D6-FF60-5CF110E12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30" y="2973533"/>
            <a:ext cx="3645087" cy="173363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0D0FB84-137C-8EAE-E84C-CEEF09FDE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669" y="4119805"/>
            <a:ext cx="1505027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0DACE-356C-B381-C96D-5CAF6966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62B263E-6088-1662-0242-AC9642C6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430431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Design calculator CADUTA PRESSIONE MATEROZZA</a:t>
            </a:r>
            <a:endParaRPr lang="zh-TW" alt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75813D-3EB9-0553-E17B-D16CC74D0BD1}"/>
              </a:ext>
            </a:extLst>
          </p:cNvPr>
          <p:cNvSpPr txBox="1"/>
          <p:nvPr/>
        </p:nvSpPr>
        <p:spPr>
          <a:xfrm>
            <a:off x="6321286" y="938253"/>
            <a:ext cx="57506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Funziona per sezioni circolari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Necessita inserire diametri e lunghezze limite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/>
              <a:t>Necessita una indicazione del Flow Rate</a:t>
            </a:r>
          </a:p>
          <a:p>
            <a:pPr marL="0" indent="0">
              <a:buNone/>
            </a:pPr>
            <a:endParaRPr lang="it-IT" altLang="zh-TW" sz="2000" dirty="0">
              <a:latin typeface="+mn-lt"/>
            </a:endParaRPr>
          </a:p>
          <a:p>
            <a:pPr marL="0" indent="0">
              <a:buNone/>
            </a:pPr>
            <a:r>
              <a:rPr lang="it-IT" altLang="zh-TW" sz="2000" dirty="0"/>
              <a:t>-&gt; In automatico seleziona la viscosità del materiale</a:t>
            </a:r>
            <a:endParaRPr lang="it-IT" altLang="zh-TW" sz="2000" dirty="0"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8AFF5E-2CF9-7347-749D-CEFE5ECCA2E6}"/>
              </a:ext>
            </a:extLst>
          </p:cNvPr>
          <p:cNvSpPr txBox="1"/>
          <p:nvPr/>
        </p:nvSpPr>
        <p:spPr>
          <a:xfrm>
            <a:off x="508488" y="5519637"/>
            <a:ext cx="11346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In base alla lunghezza e al diametro, stima la richiesta di pressione, la perdita che si avrebbe sulla materozza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A27740-BCB9-A7A0-446E-311EBD99A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8" y="938253"/>
            <a:ext cx="5571354" cy="36382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32C4A06-35BB-BB0B-8898-A6D9C896B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288" y="3400899"/>
            <a:ext cx="1834403" cy="20086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F4A1A1-70CE-ABFF-1211-8A36E6480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709" y="4361766"/>
            <a:ext cx="5105662" cy="104780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EAA5051-9493-68C5-0A18-CB988F975EC0}"/>
              </a:ext>
            </a:extLst>
          </p:cNvPr>
          <p:cNvSpPr/>
          <p:nvPr/>
        </p:nvSpPr>
        <p:spPr>
          <a:xfrm>
            <a:off x="6321286" y="4550882"/>
            <a:ext cx="1086911" cy="384140"/>
          </a:xfrm>
          <a:prstGeom prst="rect">
            <a:avLst/>
          </a:prstGeom>
          <a:noFill/>
          <a:ln w="3810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9E7C2E-85B7-385D-90B4-CCD53346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252" y="3497425"/>
            <a:ext cx="2254366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28567-4A59-60BD-77CA-0AB47A53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9BDCA2CF-079B-DA29-63B1-E527F555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384183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Design calculator TEMPO RAFFREDDAMENTO 1</a:t>
            </a:r>
            <a:endParaRPr lang="zh-TW" alt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93C691-7FF9-35D3-E5D7-71A0BEC19F76}"/>
              </a:ext>
            </a:extLst>
          </p:cNvPr>
          <p:cNvSpPr txBox="1"/>
          <p:nvPr/>
        </p:nvSpPr>
        <p:spPr>
          <a:xfrm>
            <a:off x="6321286" y="938253"/>
            <a:ext cx="57506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Inserisco gli spessori parte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Vengono definite le temperature del fuso in ingresso e dello stampo</a:t>
            </a:r>
          </a:p>
          <a:p>
            <a:pPr marL="0" indent="0">
              <a:buNone/>
            </a:pP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In automatico vengono rilevati i dati necessari del materiale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7A6FC7-D740-FCE1-B61D-8BA61F7B4B2A}"/>
              </a:ext>
            </a:extLst>
          </p:cNvPr>
          <p:cNvSpPr txBox="1"/>
          <p:nvPr/>
        </p:nvSpPr>
        <p:spPr>
          <a:xfrm>
            <a:off x="508488" y="5519637"/>
            <a:ext cx="11346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E’ possibile avere una indicazione del </a:t>
            </a:r>
            <a:r>
              <a:rPr lang="it-IT" altLang="zh-TW" sz="2000" b="1" dirty="0">
                <a:solidFill>
                  <a:srgbClr val="FF0000"/>
                </a:solidFill>
                <a:latin typeface="+mn-lt"/>
              </a:rPr>
              <a:t>tempo massimo </a:t>
            </a:r>
            <a:r>
              <a:rPr lang="it-IT" altLang="zh-TW" sz="2000" dirty="0">
                <a:latin typeface="+mn-lt"/>
              </a:rPr>
              <a:t>necessario alla solidificazione e una indicazione del </a:t>
            </a:r>
            <a:r>
              <a:rPr lang="it-IT" altLang="zh-TW" sz="2000" b="1" dirty="0">
                <a:solidFill>
                  <a:srgbClr val="00B0F0"/>
                </a:solidFill>
                <a:latin typeface="+mn-lt"/>
              </a:rPr>
              <a:t>tempo medio </a:t>
            </a:r>
            <a:r>
              <a:rPr lang="it-IT" altLang="zh-TW" sz="2000" dirty="0">
                <a:latin typeface="+mn-lt"/>
              </a:rPr>
              <a:t>per arrivare a tale temperatura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5A42FBB-49CE-D91D-E357-E170B864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6" y="969092"/>
            <a:ext cx="5962394" cy="39845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1EDFB81-5696-1A06-2E53-E26063149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358" y="3269104"/>
            <a:ext cx="4048559" cy="19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CF2B9-20B0-023A-DE4D-32F3519B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09B38A8-A287-7038-3F6E-2D630FBA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371055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Design calculator TEMPO RAFFREDDAMENTO 2</a:t>
            </a:r>
            <a:endParaRPr lang="zh-TW" alt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AC2FEC-69E6-9C98-9F2C-000A3E829534}"/>
              </a:ext>
            </a:extLst>
          </p:cNvPr>
          <p:cNvSpPr txBox="1"/>
          <p:nvPr/>
        </p:nvSpPr>
        <p:spPr>
          <a:xfrm>
            <a:off x="697495" y="5488798"/>
            <a:ext cx="10964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Viene data anche una indicazione della distribuzione possibile della temperatura all’interno della parte e come essa si distribuisce dalla mezzeria al bordo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115B6F-EEE0-B107-866D-CC74B6D9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88" y="1091710"/>
            <a:ext cx="6388285" cy="41603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35C779-AF10-F6A5-64DC-AFD7AC678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50" y="841291"/>
            <a:ext cx="3240518" cy="20457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49E3DB5-55E3-0393-21A8-D40C6FEB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271" y="2746756"/>
            <a:ext cx="4255982" cy="27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60332-4329-14EF-701C-947FAF87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EC18F4A-895A-AA8A-44B7-9412D5B8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415378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Design calculator CRISTALLIZZAZIONE</a:t>
            </a:r>
            <a:endParaRPr lang="zh-TW" alt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597264-98F0-E282-8EBD-0FA35BC5B87F}"/>
              </a:ext>
            </a:extLst>
          </p:cNvPr>
          <p:cNvSpPr txBox="1"/>
          <p:nvPr/>
        </p:nvSpPr>
        <p:spPr>
          <a:xfrm>
            <a:off x="697495" y="5488798"/>
            <a:ext cx="10964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Per i materiali semi-cristallini viene fornita una indicazione del tempo necessario per giungere ad una certa % di cristallizzazione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06D215-269B-DA65-B31B-4FC48037DF11}"/>
              </a:ext>
            </a:extLst>
          </p:cNvPr>
          <p:cNvSpPr txBox="1"/>
          <p:nvPr/>
        </p:nvSpPr>
        <p:spPr>
          <a:xfrm>
            <a:off x="7402664" y="1236176"/>
            <a:ext cx="36964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La seguente finestra compare unicamente in caso di selezione di materiale semi-cristallino, ad esempio: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PP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>
                <a:latin typeface="+mn-lt"/>
              </a:rPr>
              <a:t>PA6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PET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>
                <a:latin typeface="+mn-lt"/>
              </a:rPr>
              <a:t>PEEK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PBT</a:t>
            </a:r>
            <a:endParaRPr lang="it-IT" altLang="zh-TW" sz="2000" dirty="0">
              <a:latin typeface="+mn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7077D1-0E8E-5FE6-AC40-099B6279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76" y="3482502"/>
            <a:ext cx="3399644" cy="200629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17B9D40-63F0-D04D-0DF6-B729690CA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06" y="1000287"/>
            <a:ext cx="6329068" cy="44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08DD7-E150-A7BF-930F-D9530A84A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226D0911-71A6-4771-1965-07251C48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472613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Design calculator TONNELLAGGIO</a:t>
            </a:r>
            <a:endParaRPr lang="zh-TW" alt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C24A81-B8D8-6B70-7C81-A622C377E2CB}"/>
              </a:ext>
            </a:extLst>
          </p:cNvPr>
          <p:cNvSpPr txBox="1"/>
          <p:nvPr/>
        </p:nvSpPr>
        <p:spPr>
          <a:xfrm>
            <a:off x="691836" y="5780421"/>
            <a:ext cx="10964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Viene stimata la forza necessaria in funzione dello spessore e di più valori del rapporto L/T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9AFE04-9115-0613-EF73-807B672C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6" y="1057522"/>
            <a:ext cx="5927226" cy="433743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874951-2F71-6C8C-A1AC-828AA28674D0}"/>
              </a:ext>
            </a:extLst>
          </p:cNvPr>
          <p:cNvSpPr txBox="1"/>
          <p:nvPr/>
        </p:nvSpPr>
        <p:spPr>
          <a:xfrm>
            <a:off x="6679096" y="1173926"/>
            <a:ext cx="55129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Necessario inserire: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Complessità geometria (1-2-3)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>
                <a:latin typeface="+mn-lt"/>
              </a:rPr>
              <a:t>Area proiettata in direzione chiusura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Spessori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Range rapporto L/T (lunghezza flusso/spessore)</a:t>
            </a:r>
            <a:r>
              <a:rPr lang="it-IT" altLang="zh-TW" sz="2000" dirty="0">
                <a:latin typeface="+mn-lt"/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D344D0-6B9B-68BA-68DF-BDA01D16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487" y="3487653"/>
            <a:ext cx="2717940" cy="16637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5D5B38-30A0-22D2-103F-ECCA34676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833" y="3213195"/>
            <a:ext cx="1704980" cy="258215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E90FEF7-69E7-9AF1-1CA9-2BD1F6F98203}"/>
              </a:ext>
            </a:extLst>
          </p:cNvPr>
          <p:cNvSpPr/>
          <p:nvPr/>
        </p:nvSpPr>
        <p:spPr>
          <a:xfrm>
            <a:off x="508488" y="2920409"/>
            <a:ext cx="1752703" cy="508591"/>
          </a:xfrm>
          <a:prstGeom prst="rect">
            <a:avLst/>
          </a:prstGeom>
          <a:noFill/>
          <a:ln w="3810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63100A2-1DDD-9702-D15A-6900AF51CABE}"/>
              </a:ext>
            </a:extLst>
          </p:cNvPr>
          <p:cNvCxnSpPr>
            <a:stCxn id="8" idx="3"/>
          </p:cNvCxnSpPr>
          <p:nvPr/>
        </p:nvCxnSpPr>
        <p:spPr>
          <a:xfrm>
            <a:off x="2261191" y="3174705"/>
            <a:ext cx="4735032" cy="1468179"/>
          </a:xfrm>
          <a:prstGeom prst="straightConnector1">
            <a:avLst/>
          </a:prstGeom>
          <a:ln>
            <a:solidFill>
              <a:srgbClr val="C32B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8921F26C-EADB-5A70-A83C-03C0DB64E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422" y="2222980"/>
            <a:ext cx="2348977" cy="158565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8E808579-4BBD-64C8-989B-A2119CC8FD3F}"/>
              </a:ext>
            </a:extLst>
          </p:cNvPr>
          <p:cNvSpPr/>
          <p:nvPr/>
        </p:nvSpPr>
        <p:spPr>
          <a:xfrm>
            <a:off x="4910696" y="2867585"/>
            <a:ext cx="1752703" cy="326365"/>
          </a:xfrm>
          <a:prstGeom prst="rect">
            <a:avLst/>
          </a:prstGeom>
          <a:noFill/>
          <a:ln w="3810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60E2993-8343-A49B-4B89-ADAE50F3292E}"/>
              </a:ext>
            </a:extLst>
          </p:cNvPr>
          <p:cNvSpPr/>
          <p:nvPr/>
        </p:nvSpPr>
        <p:spPr>
          <a:xfrm rot="19072856">
            <a:off x="666276" y="4265837"/>
            <a:ext cx="432885" cy="29228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0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94814-42A1-047A-82BB-CBD52349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6CFDEEB-DA28-DE6C-EA83-10E95791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281800"/>
          </a:xfrm>
        </p:spPr>
        <p:txBody>
          <a:bodyPr>
            <a:normAutofit fontScale="90000"/>
          </a:bodyPr>
          <a:lstStyle/>
          <a:p>
            <a:r>
              <a:rPr lang="en-US" altLang="zh-TW" sz="1600" dirty="0"/>
              <a:t>Design calculator TONNELLAGGIO 2 - </a:t>
            </a:r>
            <a:r>
              <a:rPr lang="en-US" altLang="zh-TW" sz="1600" dirty="0" err="1"/>
              <a:t>pressione</a:t>
            </a:r>
            <a:endParaRPr lang="zh-TW" alt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49F442-AD7E-CCAC-9DB7-4FEBB05F4A5A}"/>
              </a:ext>
            </a:extLst>
          </p:cNvPr>
          <p:cNvSpPr txBox="1"/>
          <p:nvPr/>
        </p:nvSpPr>
        <p:spPr>
          <a:xfrm>
            <a:off x="737251" y="5684074"/>
            <a:ext cx="10964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E’ possibile altrimenti con gli stessi dati avere una stima della pressione necessaria in cavità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FDC3DE-5E93-7C1D-D030-40EF68DBD89C}"/>
              </a:ext>
            </a:extLst>
          </p:cNvPr>
          <p:cNvSpPr txBox="1"/>
          <p:nvPr/>
        </p:nvSpPr>
        <p:spPr>
          <a:xfrm>
            <a:off x="6679096" y="1173926"/>
            <a:ext cx="55129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Necessario inserire: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Complessità geometria (1-2-3)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>
                <a:latin typeface="+mn-lt"/>
              </a:rPr>
              <a:t>Area proiettata in direzione chiusura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Spessori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Range rapporto L/T (lunghezza flusso/spessore)</a:t>
            </a:r>
            <a:r>
              <a:rPr lang="it-IT" altLang="zh-TW" sz="2000" dirty="0">
                <a:latin typeface="+mn-lt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78F4BA-801C-523E-F2D3-BAFF9DDF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0" y="1399344"/>
            <a:ext cx="5701124" cy="40593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53020B-591E-1839-B535-6A8671903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487" y="3487653"/>
            <a:ext cx="2717940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6E97-EE70-263E-557B-DB43EB169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D4C8EC9-C05C-AABC-5E6F-69E6B33F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281800"/>
          </a:xfrm>
        </p:spPr>
        <p:txBody>
          <a:bodyPr>
            <a:normAutofit fontScale="90000"/>
          </a:bodyPr>
          <a:lstStyle/>
          <a:p>
            <a:r>
              <a:rPr lang="en-US" altLang="zh-TW" sz="1600" dirty="0"/>
              <a:t>Design calculator plastic flow </a:t>
            </a:r>
            <a:r>
              <a:rPr lang="en-US" altLang="zh-TW" sz="1600" dirty="0" err="1"/>
              <a:t>lenght</a:t>
            </a:r>
            <a:endParaRPr lang="zh-TW" alt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0FDB60-2696-C16F-192A-DEBA0C34543C}"/>
              </a:ext>
            </a:extLst>
          </p:cNvPr>
          <p:cNvSpPr txBox="1"/>
          <p:nvPr/>
        </p:nvSpPr>
        <p:spPr>
          <a:xfrm>
            <a:off x="737251" y="5684074"/>
            <a:ext cx="10964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Permette di capire in base allo spessore da riempiere quanto il materiale potrà fluire nella cavità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0D7E72-A430-99FA-9622-E1D08A5F8AC0}"/>
              </a:ext>
            </a:extLst>
          </p:cNvPr>
          <p:cNvSpPr txBox="1"/>
          <p:nvPr/>
        </p:nvSpPr>
        <p:spPr>
          <a:xfrm>
            <a:off x="6679096" y="1173926"/>
            <a:ext cx="55129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2000" dirty="0">
                <a:latin typeface="+mn-lt"/>
              </a:rPr>
              <a:t>Necessario inserire: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Spessori massimo e minimo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>
                <a:latin typeface="+mn-lt"/>
              </a:rPr>
              <a:t>Larghezza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/>
              <a:t>Flow rate</a:t>
            </a:r>
          </a:p>
          <a:p>
            <a:pPr marL="342900" indent="-342900">
              <a:buFontTx/>
              <a:buChar char="-"/>
            </a:pPr>
            <a:r>
              <a:rPr lang="it-IT" altLang="zh-TW" sz="2000" dirty="0">
                <a:latin typeface="+mn-lt"/>
              </a:rPr>
              <a:t>Pressione iniezione massima e minima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C7F377-9E60-9DBB-F866-34BFE856B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1" y="1248963"/>
            <a:ext cx="5666366" cy="405285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070B21A-D7B7-5812-2201-BDF4B6679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140" y="3012179"/>
            <a:ext cx="2140060" cy="1466925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E0C3C2F4-ECF1-FD47-DDD7-53CF2714BFB0}"/>
              </a:ext>
            </a:extLst>
          </p:cNvPr>
          <p:cNvSpPr/>
          <p:nvPr/>
        </p:nvSpPr>
        <p:spPr>
          <a:xfrm rot="19072856">
            <a:off x="1314787" y="4586526"/>
            <a:ext cx="432885" cy="29228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7 punte 11">
            <a:extLst>
              <a:ext uri="{FF2B5EF4-FFF2-40B4-BE49-F238E27FC236}">
                <a16:creationId xmlns:a16="http://schemas.microsoft.com/office/drawing/2014/main" id="{36C155B3-112A-66AF-C11C-F17B7FDFF60A}"/>
              </a:ext>
            </a:extLst>
          </p:cNvPr>
          <p:cNvSpPr/>
          <p:nvPr/>
        </p:nvSpPr>
        <p:spPr>
          <a:xfrm>
            <a:off x="10557752" y="377925"/>
            <a:ext cx="1355387" cy="1258110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ysClr val="windowText" lastClr="00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82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263521C-D585-49E7-B739-204E2421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41" y="938519"/>
            <a:ext cx="10559371" cy="5551162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1FF755B4-7930-9A10-4C63-B14ED8F7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281800"/>
          </a:xfrm>
        </p:spPr>
        <p:txBody>
          <a:bodyPr>
            <a:normAutofit fontScale="90000"/>
          </a:bodyPr>
          <a:lstStyle/>
          <a:p>
            <a:r>
              <a:rPr lang="en-US" altLang="zh-TW" sz="1600" dirty="0"/>
              <a:t>Material selection guidance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843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版面配置區 11" descr="一張含有 光線, 鮮豔, 分形藝術, 電子藍 的圖片&#10;&#10;AI 產生的內容可能不正確。">
            <a:extLst>
              <a:ext uri="{FF2B5EF4-FFF2-40B4-BE49-F238E27FC236}">
                <a16:creationId xmlns:a16="http://schemas.microsoft.com/office/drawing/2014/main" id="{7B3BCFC4-C8CB-8E46-302D-1DB93428D2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20DBD922-8CA6-326B-65C9-A1364A4D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99" y="492827"/>
            <a:ext cx="7031183" cy="3378782"/>
          </a:xfrm>
        </p:spPr>
        <p:txBody>
          <a:bodyPr>
            <a:normAutofit/>
          </a:bodyPr>
          <a:lstStyle/>
          <a:p>
            <a:r>
              <a:rPr lang="en-US" altLang="zh-TW" sz="2000" dirty="0" err="1"/>
              <a:t>Panoramica</a:t>
            </a:r>
            <a:r>
              <a:rPr lang="en-US" altLang="zh-TW" sz="2000" dirty="0"/>
              <a:t> </a:t>
            </a:r>
            <a:r>
              <a:rPr lang="en-US" altLang="zh-TW" sz="2000" dirty="0" err="1"/>
              <a:t>Moldiverse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000" dirty="0"/>
              <a:t>Material Hub Cloud MHC: </a:t>
            </a:r>
            <a:r>
              <a:rPr lang="en-US" altLang="zh-TW" sz="2000" dirty="0" err="1"/>
              <a:t>materiali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000" dirty="0"/>
              <a:t>Material Hub Cloud : design calculator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000" dirty="0"/>
              <a:t>Material Hub Cloud : material selection guidance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000" dirty="0"/>
              <a:t>Machine Characterization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000" dirty="0"/>
              <a:t>Forum &amp; </a:t>
            </a:r>
            <a:r>
              <a:rPr lang="en-US" altLang="zh-TW" sz="2000" dirty="0" err="1"/>
              <a:t>Moldibot</a:t>
            </a:r>
            <a:endParaRPr lang="zh-TW" altLang="en-US" dirty="0"/>
          </a:p>
        </p:txBody>
      </p:sp>
      <p:pic>
        <p:nvPicPr>
          <p:cNvPr id="14" name="圖片 13" descr="一張含有 字型, 圖形, 文字, 平面設計 的圖片&#10;&#10;AI 產生的內容可能不正確。">
            <a:extLst>
              <a:ext uri="{FF2B5EF4-FFF2-40B4-BE49-F238E27FC236}">
                <a16:creationId xmlns:a16="http://schemas.microsoft.com/office/drawing/2014/main" id="{094429FE-42DB-A813-97E9-FA26EAC0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3" y="5828232"/>
            <a:ext cx="2169216" cy="10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24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47F98-60F9-B436-0E00-A43F12982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C494D31-09AE-E943-D74C-2326B029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541422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MACHINE CHARTERIZZATION</a:t>
            </a:r>
            <a:endParaRPr lang="zh-TW" altLang="en-US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D943B2-CB88-30BA-3BDC-CE0C3174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53" y="1041622"/>
            <a:ext cx="6693348" cy="36751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0EC4BB8-6B04-2C27-7CE2-C1551A58071C}"/>
              </a:ext>
            </a:extLst>
          </p:cNvPr>
          <p:cNvSpPr/>
          <p:nvPr/>
        </p:nvSpPr>
        <p:spPr>
          <a:xfrm>
            <a:off x="7259541" y="3601941"/>
            <a:ext cx="1717482" cy="6202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ysClr val="windowText" lastClr="000000"/>
                </a:solidFill>
              </a:rPr>
              <a:t>soon</a:t>
            </a:r>
            <a:r>
              <a:rPr lang="it-IT" dirty="0">
                <a:solidFill>
                  <a:sysClr val="windowText" lastClr="000000"/>
                </a:solidFill>
              </a:rPr>
              <a:t> </a:t>
            </a:r>
            <a:r>
              <a:rPr lang="it-IT" dirty="0" err="1">
                <a:solidFill>
                  <a:sysClr val="windowText" lastClr="000000"/>
                </a:solidFill>
              </a:rPr>
              <a:t>available</a:t>
            </a:r>
            <a:endParaRPr lang="it-IT" dirty="0">
              <a:solidFill>
                <a:sysClr val="windowText" lastClr="00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869CA4-EAFA-9968-8FC6-D61B3BB40BB9}"/>
              </a:ext>
            </a:extLst>
          </p:cNvPr>
          <p:cNvSpPr/>
          <p:nvPr/>
        </p:nvSpPr>
        <p:spPr>
          <a:xfrm>
            <a:off x="5041127" y="2743200"/>
            <a:ext cx="2045136" cy="1773141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CCBCC3-C4CB-41F9-B575-E1A0DC2B647F}"/>
              </a:ext>
            </a:extLst>
          </p:cNvPr>
          <p:cNvSpPr txBox="1"/>
          <p:nvPr/>
        </p:nvSpPr>
        <p:spPr>
          <a:xfrm>
            <a:off x="2573095" y="5079730"/>
            <a:ext cx="646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E’ il portale per la procedura guidata di caratterizzazione macchina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2D4A0E-BFA6-0F29-9F7E-953C3F336B61}"/>
              </a:ext>
            </a:extLst>
          </p:cNvPr>
          <p:cNvSpPr txBox="1"/>
          <p:nvPr/>
        </p:nvSpPr>
        <p:spPr>
          <a:xfrm>
            <a:off x="1913088" y="5811999"/>
            <a:ext cx="828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caratterizzazione è indipendente dal materiale e dallo stampo utilizzato per la prova</a:t>
            </a:r>
          </a:p>
        </p:txBody>
      </p:sp>
    </p:spTree>
    <p:extLst>
      <p:ext uri="{BB962C8B-B14F-4D97-AF65-F5344CB8AC3E}">
        <p14:creationId xmlns:p14="http://schemas.microsoft.com/office/powerpoint/2010/main" val="277144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4D5D-63C4-E143-613A-379AA869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86A6CD44-063A-6712-D783-C395D965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513559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MACHINE CHARTERIZZATION</a:t>
            </a:r>
            <a:endParaRPr lang="zh-TW" altLang="en-US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0728C3B-C692-6874-D640-971A944C4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7" y="962107"/>
            <a:ext cx="5538514" cy="323618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E86886-BDB4-7ABC-1F1A-D3DB97E31001}"/>
              </a:ext>
            </a:extLst>
          </p:cNvPr>
          <p:cNvSpPr txBox="1"/>
          <p:nvPr/>
        </p:nvSpPr>
        <p:spPr>
          <a:xfrm>
            <a:off x="6290130" y="1049572"/>
            <a:ext cx="5314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Vengono richiesti di condurre test di stampaggio specifici: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/>
              <a:t>Al variare delle % di riempimento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Al variare delle velocità di iniezione (una e più sezioni)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Al variare della pressione compattamento (una e più sezioni)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0B9455-844F-B882-A8A2-432301517DD2}"/>
              </a:ext>
            </a:extLst>
          </p:cNvPr>
          <p:cNvSpPr txBox="1"/>
          <p:nvPr/>
        </p:nvSpPr>
        <p:spPr>
          <a:xfrm>
            <a:off x="508488" y="4852401"/>
            <a:ext cx="7506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 termine di ogni esperimento viene richiesto di caricare i dati impostati in macchina e quelli da essa registrati, in formato di file di testo-csv etc.. o in alternativa semplici immagini dei grafici risultanti dai pannelli operatore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8135387-022A-68C1-24E1-6A498E392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335" y="3657600"/>
            <a:ext cx="3416858" cy="26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5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E3D35-C145-052B-3140-10C70F37C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3D627CB-FF43-3CC5-A0CC-079379E2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455908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MACHINE CHARACTERIZZATION</a:t>
            </a:r>
            <a:endParaRPr lang="zh-TW" altLang="en-US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D51ABF-2D70-7E8B-8EA8-951220EA0DE1}"/>
              </a:ext>
            </a:extLst>
          </p:cNvPr>
          <p:cNvSpPr txBox="1"/>
          <p:nvPr/>
        </p:nvSpPr>
        <p:spPr>
          <a:xfrm>
            <a:off x="413072" y="1067580"/>
            <a:ext cx="1090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Terminata questa fase viene inoltrato il tutto direttamente al laboratorio centrale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6CD48B-99BC-41CA-4661-E7CF87080C40}"/>
              </a:ext>
            </a:extLst>
          </p:cNvPr>
          <p:cNvSpPr txBox="1"/>
          <p:nvPr/>
        </p:nvSpPr>
        <p:spPr>
          <a:xfrm>
            <a:off x="508488" y="2849997"/>
            <a:ext cx="1121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laboratorio centrale di Moldex3D analizza ed elabora le informazioni, restituendo i file di caratterizzazione specifici da utilizzare nel software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24F04EEC-8E65-E054-908C-5A5289C74E45}"/>
              </a:ext>
            </a:extLst>
          </p:cNvPr>
          <p:cNvSpPr/>
          <p:nvPr/>
        </p:nvSpPr>
        <p:spPr>
          <a:xfrm>
            <a:off x="2075290" y="1598212"/>
            <a:ext cx="469127" cy="11529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229594B-959A-534C-8779-501CF2CB708A}"/>
              </a:ext>
            </a:extLst>
          </p:cNvPr>
          <p:cNvSpPr/>
          <p:nvPr/>
        </p:nvSpPr>
        <p:spPr>
          <a:xfrm rot="16200000">
            <a:off x="2522710" y="4493279"/>
            <a:ext cx="469127" cy="11281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C755BF-7538-24DB-7C3F-AF57A2C25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2" t="-19150" r="6291" b="-1"/>
          <a:stretch/>
        </p:blipFill>
        <p:spPr bwMode="auto">
          <a:xfrm>
            <a:off x="726731" y="5699799"/>
            <a:ext cx="1209730" cy="2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32">
            <a:extLst>
              <a:ext uri="{FF2B5EF4-FFF2-40B4-BE49-F238E27FC236}">
                <a16:creationId xmlns:a16="http://schemas.microsoft.com/office/drawing/2014/main" id="{8961BDC9-9BCC-9417-12E0-8A81863CC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4687" y="3920955"/>
            <a:ext cx="1171774" cy="70788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35C08C-83C4-AAB1-9FF7-220E5E797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086" y="3515529"/>
            <a:ext cx="3729163" cy="283563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8BB81102-0CFE-CC11-28E8-D8ADBA59DA78}"/>
              </a:ext>
            </a:extLst>
          </p:cNvPr>
          <p:cNvSpPr/>
          <p:nvPr/>
        </p:nvSpPr>
        <p:spPr>
          <a:xfrm>
            <a:off x="3505394" y="5960183"/>
            <a:ext cx="1209730" cy="480374"/>
          </a:xfrm>
          <a:prstGeom prst="rect">
            <a:avLst/>
          </a:prstGeom>
          <a:noFill/>
          <a:ln w="3810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 descr="Documento contorno">
            <a:extLst>
              <a:ext uri="{FF2B5EF4-FFF2-40B4-BE49-F238E27FC236}">
                <a16:creationId xmlns:a16="http://schemas.microsoft.com/office/drawing/2014/main" id="{58D25B51-9F26-9EF8-FFD6-38C888AB7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374" y="4876020"/>
            <a:ext cx="914400" cy="914400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30C5A06-A6B1-D25E-448F-24815B012122}"/>
              </a:ext>
            </a:extLst>
          </p:cNvPr>
          <p:cNvCxnSpPr/>
          <p:nvPr/>
        </p:nvCxnSpPr>
        <p:spPr>
          <a:xfrm>
            <a:off x="1669774" y="5699799"/>
            <a:ext cx="2440485" cy="651360"/>
          </a:xfrm>
          <a:prstGeom prst="straightConnector1">
            <a:avLst/>
          </a:prstGeom>
          <a:ln>
            <a:solidFill>
              <a:srgbClr val="C32B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EC21A71F-AA76-B019-0019-DAF5D62228B5}"/>
              </a:ext>
            </a:extLst>
          </p:cNvPr>
          <p:cNvSpPr/>
          <p:nvPr/>
        </p:nvSpPr>
        <p:spPr>
          <a:xfrm rot="16200000">
            <a:off x="7729233" y="4327159"/>
            <a:ext cx="469127" cy="11281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F3BD972-546D-ED83-EC06-8DCAD5D6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12" y="4115278"/>
            <a:ext cx="2829062" cy="16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Elemento grafico 21" descr="Testa con ingranaggi con riempimento a tinta unita">
            <a:extLst>
              <a:ext uri="{FF2B5EF4-FFF2-40B4-BE49-F238E27FC236}">
                <a16:creationId xmlns:a16="http://schemas.microsoft.com/office/drawing/2014/main" id="{DF8D182E-78EF-367C-4844-49A8447AEA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87698" y="1598212"/>
            <a:ext cx="1067303" cy="10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9E791-4B87-33E3-9ECC-CDEB0CEA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E8CD189-07D9-2471-06CD-050536EC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442307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Forum</a:t>
            </a:r>
            <a:endParaRPr lang="zh-TW" altLang="en-US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9665B08-A6F0-F7D2-4448-C135A2D8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28" y="1355904"/>
            <a:ext cx="7697748" cy="43577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8610EE-666B-DCB6-1E2C-F6191BA58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90" y="267891"/>
            <a:ext cx="4317044" cy="435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F6453-6A40-AB3D-7E67-BFCA6B08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F1BE6E9-D2AF-B8D2-553C-C27B09D3F6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493295C7-A1CF-6455-892A-7CCD0831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383514"/>
          </a:xfrm>
        </p:spPr>
        <p:txBody>
          <a:bodyPr>
            <a:normAutofit/>
          </a:bodyPr>
          <a:lstStyle/>
          <a:p>
            <a:r>
              <a:rPr lang="en-US" altLang="zh-TW" sz="1600" dirty="0" err="1"/>
              <a:t>Moldibot</a:t>
            </a:r>
            <a:endParaRPr lang="zh-TW" altLang="en-US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FFD4B2-00F7-62D4-9E92-A4793446049D}"/>
              </a:ext>
            </a:extLst>
          </p:cNvPr>
          <p:cNvSpPr txBox="1"/>
          <p:nvPr/>
        </p:nvSpPr>
        <p:spPr>
          <a:xfrm>
            <a:off x="4473408" y="968423"/>
            <a:ext cx="542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piccolo assaggio di …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«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Intelligenza Artificiale»…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AFC9DC-BD9E-AF77-4325-E1A2BC973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3" y="968423"/>
            <a:ext cx="1696673" cy="17974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28C33E-192C-CB78-67FB-7D2C18088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303" y="1604693"/>
            <a:ext cx="7728668" cy="46503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D5174EF-BD59-3C8F-CA1E-8AD7A2B96DE7}"/>
              </a:ext>
            </a:extLst>
          </p:cNvPr>
          <p:cNvSpPr/>
          <p:nvPr/>
        </p:nvSpPr>
        <p:spPr>
          <a:xfrm>
            <a:off x="5127477" y="5693134"/>
            <a:ext cx="6345141" cy="701371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58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BCE6C5-4D1E-D8DD-2478-0F073ED449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9863" y="6450013"/>
            <a:ext cx="592137" cy="334962"/>
          </a:xfrm>
        </p:spPr>
        <p:txBody>
          <a:bodyPr/>
          <a:lstStyle/>
          <a:p>
            <a:pPr algn="r"/>
            <a:fld id="{EDFD0139-C9AB-4457-A630-2C0FF017D386}" type="slidenum">
              <a:rPr lang="zh-TW" altLang="en-US" smtClean="0"/>
              <a:pPr algn="r"/>
              <a:t>25</a:t>
            </a:fld>
            <a:endParaRPr lang="zh-TW" alt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E10F83E-56DA-3FE3-B16E-E4BDF2BB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55" y="581892"/>
            <a:ext cx="11468689" cy="60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6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 descr="一張含有 藍色, 電子藍, 鮮豔, 紫蘿蘭 的圖片&#10;&#10;AI 產生的內容可能不正確。">
            <a:extLst>
              <a:ext uri="{FF2B5EF4-FFF2-40B4-BE49-F238E27FC236}">
                <a16:creationId xmlns:a16="http://schemas.microsoft.com/office/drawing/2014/main" id="{3726EC09-0768-CD4C-89DA-A251C1A4FC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C2C13C-274A-483D-BD74-87FF35BBB19C}"/>
              </a:ext>
            </a:extLst>
          </p:cNvPr>
          <p:cNvSpPr txBox="1"/>
          <p:nvPr/>
        </p:nvSpPr>
        <p:spPr>
          <a:xfrm>
            <a:off x="4529705" y="2941821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91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971ADD2-2C88-41B2-8D34-090ED8B9B2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altLang="zh-TW" sz="1600" dirty="0">
                <a:latin typeface="+mn-lt"/>
              </a:rPr>
              <a:t>Cos’è MOLDIVERSE?</a:t>
            </a:r>
          </a:p>
          <a:p>
            <a:pPr marL="0" indent="0" algn="ctr">
              <a:buNone/>
            </a:pPr>
            <a:r>
              <a:rPr lang="it-IT" altLang="zh-TW" sz="1600" dirty="0">
                <a:latin typeface="+mn-lt"/>
              </a:rPr>
              <a:t>E’ il portale web di Moldex3D in cui poter interagire a 360° con il mondo della plastica, in cui ricercare e trovare informazioni inerenti diversi aspetti dei processi di stampaggio</a:t>
            </a:r>
            <a:endParaRPr lang="zh-TW" altLang="en-US" sz="1600" dirty="0">
              <a:latin typeface="+mn-lt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9CB302CC-0F62-4253-B36D-94899C1F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Panoramica</a:t>
            </a:r>
            <a:r>
              <a:rPr lang="en-US" sz="1600" dirty="0"/>
              <a:t> </a:t>
            </a:r>
            <a:r>
              <a:rPr lang="en-US" sz="1600" dirty="0" err="1"/>
              <a:t>Moldiverse</a:t>
            </a:r>
            <a:endParaRPr lang="zh-TW" altLang="en-US" sz="1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539FBA9-18F2-8903-6477-AB2CB3FA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138" y="68460"/>
            <a:ext cx="2533050" cy="1942283"/>
          </a:xfrm>
          <a:prstGeom prst="rect">
            <a:avLst/>
          </a:prstGeom>
        </p:spPr>
      </p:pic>
      <p:sp>
        <p:nvSpPr>
          <p:cNvPr id="3" name="內容版面配置區 6">
            <a:extLst>
              <a:ext uri="{FF2B5EF4-FFF2-40B4-BE49-F238E27FC236}">
                <a16:creationId xmlns:a16="http://schemas.microsoft.com/office/drawing/2014/main" id="{01926E58-327E-02CA-3619-57BCAC78D674}"/>
              </a:ext>
            </a:extLst>
          </p:cNvPr>
          <p:cNvSpPr txBox="1">
            <a:spLocks/>
          </p:cNvSpPr>
          <p:nvPr/>
        </p:nvSpPr>
        <p:spPr>
          <a:xfrm>
            <a:off x="478394" y="2409492"/>
            <a:ext cx="8035346" cy="17979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微軟正黑體" panose="020B0604030504040204" pitchFamily="34" charset="-120"/>
              <a:buChar char="›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微軟正黑體" panose="020B0604030504040204" pitchFamily="34" charset="-120"/>
              <a:buChar char="ￚ"/>
              <a:defRPr sz="1800" b="1" kern="1200" baseline="0">
                <a:solidFill>
                  <a:srgbClr val="20578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rgbClr val="20578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微軟正黑體" panose="020B0604030504040204" pitchFamily="34" charset="-120"/>
              <a:buChar char="ￚ"/>
              <a:defRPr sz="1600" b="1" kern="1200" baseline="0">
                <a:solidFill>
                  <a:srgbClr val="C32B07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微軟正黑體" panose="020B0604030504040204" pitchFamily="34" charset="-120"/>
              <a:buChar char="»"/>
              <a:defRPr sz="1600" b="1" kern="1200" baseline="0">
                <a:solidFill>
                  <a:srgbClr val="C32B07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altLang="zh-TW" sz="1800" dirty="0">
                <a:latin typeface="+mn-lt"/>
              </a:rPr>
              <a:t>Learning </a:t>
            </a:r>
          </a:p>
          <a:p>
            <a:pPr lvl="1">
              <a:buFontTx/>
              <a:buChar char="-"/>
            </a:pPr>
            <a:r>
              <a:rPr lang="it-IT" altLang="zh-TW" sz="1400" b="0" dirty="0">
                <a:latin typeface="+mn-lt"/>
              </a:rPr>
              <a:t>un portale in cui poter imparare nozioni sia di stampaggio che di utilizzo del software tramite lezioni specifiche </a:t>
            </a:r>
          </a:p>
          <a:p>
            <a:pPr>
              <a:buFontTx/>
              <a:buChar char="-"/>
            </a:pPr>
            <a:r>
              <a:rPr lang="it-IT" altLang="zh-TW" sz="1800" dirty="0">
                <a:latin typeface="+mn-lt"/>
              </a:rPr>
              <a:t>Machine</a:t>
            </a:r>
          </a:p>
          <a:p>
            <a:pPr lvl="1">
              <a:buFontTx/>
              <a:buChar char="-"/>
            </a:pPr>
            <a:r>
              <a:rPr lang="it-IT" altLang="zh-TW" sz="1400" b="0" dirty="0">
                <a:latin typeface="+mn-lt"/>
              </a:rPr>
              <a:t>Portale con procedura guidata di caratterizzazione macchine di stampaggio</a:t>
            </a:r>
            <a:endParaRPr lang="it-IT" altLang="zh-TW" sz="1600" b="0" dirty="0">
              <a:latin typeface="+mn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EDDE98-8819-6C6B-AAB8-C43814101F64}"/>
              </a:ext>
            </a:extLst>
          </p:cNvPr>
          <p:cNvSpPr txBox="1"/>
          <p:nvPr/>
        </p:nvSpPr>
        <p:spPr>
          <a:xfrm>
            <a:off x="508488" y="4077288"/>
            <a:ext cx="10940047" cy="221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Tx/>
              <a:buChar char="-"/>
            </a:pPr>
            <a:r>
              <a:rPr lang="it-IT" altLang="zh-TW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Material</a:t>
            </a:r>
            <a:endParaRPr lang="it-IT" altLang="zh-TW" b="1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</a:endParaRPr>
          </a:p>
          <a:p>
            <a:pPr marL="685800" lvl="1" indent="-228600">
              <a:spcBef>
                <a:spcPts val="1000"/>
              </a:spcBef>
              <a:buFontTx/>
              <a:buChar char="-"/>
            </a:pPr>
            <a:r>
              <a:rPr lang="it-IT" altLang="zh-TW" sz="1400" dirty="0">
                <a:solidFill>
                  <a:srgbClr val="205788"/>
                </a:solidFill>
                <a:ea typeface="微軟正黑體" panose="020B0604030504040204" pitchFamily="34" charset="-120"/>
              </a:rPr>
              <a:t>Portale per la ricerca di materiali, alternativi; calcolatrici di progetto e creazione files materiali</a:t>
            </a:r>
          </a:p>
          <a:p>
            <a:pPr marL="228600" indent="-228600">
              <a:spcBef>
                <a:spcPts val="1000"/>
              </a:spcBef>
              <a:buFontTx/>
              <a:buChar char="-"/>
            </a:pPr>
            <a:r>
              <a:rPr lang="it-IT" altLang="zh-TW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Store</a:t>
            </a:r>
          </a:p>
          <a:p>
            <a:pPr marL="685800" lvl="1" indent="-228600">
              <a:spcBef>
                <a:spcPts val="1000"/>
              </a:spcBef>
              <a:buFontTx/>
              <a:buChar char="-"/>
            </a:pPr>
            <a:r>
              <a:rPr lang="it-IT" altLang="zh-TW" sz="1400" dirty="0">
                <a:solidFill>
                  <a:srgbClr val="205788"/>
                </a:solidFill>
                <a:ea typeface="微軟正黑體" panose="020B0604030504040204" pitchFamily="34" charset="-120"/>
              </a:rPr>
              <a:t>«database» da cui scaricare applicativi o tool specifici</a:t>
            </a:r>
          </a:p>
          <a:p>
            <a:pPr marL="228600" indent="-228600">
              <a:spcBef>
                <a:spcPts val="1000"/>
              </a:spcBef>
              <a:buFontTx/>
              <a:buChar char="-"/>
            </a:pPr>
            <a:r>
              <a:rPr lang="it-IT" altLang="zh-TW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Forum</a:t>
            </a:r>
          </a:p>
          <a:p>
            <a:pPr marL="685800" lvl="1" indent="-228600">
              <a:spcBef>
                <a:spcPts val="1000"/>
              </a:spcBef>
              <a:buFontTx/>
              <a:buChar char="-"/>
            </a:pPr>
            <a:r>
              <a:rPr lang="it-IT" altLang="zh-TW" sz="1400" dirty="0">
                <a:solidFill>
                  <a:srgbClr val="205788"/>
                </a:solidFill>
                <a:ea typeface="微軟正黑體" panose="020B0604030504040204" pitchFamily="34" charset="-120"/>
              </a:rPr>
              <a:t>Per poter porre direttamente domande a Moldex3D o cercare informazioni varie condivise da altri utenti</a:t>
            </a:r>
            <a:endParaRPr lang="it-IT" altLang="zh-TW" sz="1600" dirty="0">
              <a:solidFill>
                <a:srgbClr val="205788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B4D8546-F2C9-45B2-E76D-F67238CB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319" y="4434493"/>
            <a:ext cx="1612983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6">
            <a:extLst>
              <a:ext uri="{FF2B5EF4-FFF2-40B4-BE49-F238E27FC236}">
                <a16:creationId xmlns:a16="http://schemas.microsoft.com/office/drawing/2014/main" id="{3D0A6B59-8207-5BFB-73A2-DAC3855D05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50" y="1199408"/>
            <a:ext cx="10439250" cy="5228380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zh-TW" sz="1600" dirty="0">
                <a:latin typeface="+mn-lt"/>
              </a:rPr>
              <a:t>Il portale è raggiungibile dal seguente link web:</a:t>
            </a:r>
          </a:p>
          <a:p>
            <a:pPr marL="0" indent="0" algn="ctr">
              <a:buNone/>
            </a:pPr>
            <a:r>
              <a:rPr lang="it-IT" sz="1600" dirty="0" err="1">
                <a:hlinkClick r:id="rId3"/>
              </a:rPr>
              <a:t>Moldiverse</a:t>
            </a:r>
            <a:endParaRPr lang="zh-TW" altLang="en-US" sz="1600" dirty="0"/>
          </a:p>
          <a:p>
            <a:pPr marL="0" indent="0">
              <a:buNone/>
            </a:pPr>
            <a:endParaRPr lang="it-IT" altLang="zh-TW" sz="1600" dirty="0">
              <a:latin typeface="+mn-lt"/>
            </a:endParaRPr>
          </a:p>
          <a:p>
            <a:pPr marL="0" indent="0" algn="ctr">
              <a:buNone/>
            </a:pPr>
            <a:endParaRPr lang="it-IT" altLang="zh-TW" dirty="0">
              <a:latin typeface="+mn-lt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9CB302CC-0F62-4253-B36D-94899C1F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459997"/>
          </a:xfrm>
        </p:spPr>
        <p:txBody>
          <a:bodyPr>
            <a:normAutofit/>
          </a:bodyPr>
          <a:lstStyle/>
          <a:p>
            <a:r>
              <a:rPr lang="en-US" altLang="zh-TW" sz="1600" dirty="0" err="1"/>
              <a:t>Panoramica</a:t>
            </a:r>
            <a:r>
              <a:rPr lang="en-US" altLang="zh-TW" sz="1600" dirty="0"/>
              <a:t> </a:t>
            </a:r>
            <a:r>
              <a:rPr lang="en-US" altLang="zh-TW" sz="1600" dirty="0" err="1"/>
              <a:t>Moldiverse</a:t>
            </a:r>
            <a:endParaRPr lang="zh-TW" altLang="en-US" sz="1600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6C616397-25DB-0031-2BEA-41AFC703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513" y="2901923"/>
            <a:ext cx="3632387" cy="1054154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8B0FE0A-3D3B-5F20-2213-9E8D96484DAF}"/>
              </a:ext>
            </a:extLst>
          </p:cNvPr>
          <p:cNvSpPr txBox="1"/>
          <p:nvPr/>
        </p:nvSpPr>
        <p:spPr>
          <a:xfrm>
            <a:off x="641222" y="1973701"/>
            <a:ext cx="6902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1600" dirty="0">
                <a:latin typeface="+mn-lt"/>
              </a:rPr>
              <a:t>È necessario registrarsi creando un account specifico e con questo sarà possibile accedere ai vari contenuti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0B0E2670-5343-6E83-9740-DE161FD63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184" y="1623590"/>
            <a:ext cx="3907242" cy="3094396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CCEAB22-0FF8-7189-B309-5CA8380126EB}"/>
              </a:ext>
            </a:extLst>
          </p:cNvPr>
          <p:cNvSpPr txBox="1"/>
          <p:nvPr/>
        </p:nvSpPr>
        <p:spPr>
          <a:xfrm>
            <a:off x="641222" y="4267630"/>
            <a:ext cx="6902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sz="1600" dirty="0">
                <a:latin typeface="+mn-lt"/>
              </a:rPr>
              <a:t>È previsto un periodo di prova gratuito estendibile per il periodo di manutenzione del software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B6F518-46BA-B587-B24D-3076AEBC9DB0}"/>
              </a:ext>
            </a:extLst>
          </p:cNvPr>
          <p:cNvSpPr txBox="1"/>
          <p:nvPr/>
        </p:nvSpPr>
        <p:spPr>
          <a:xfrm>
            <a:off x="2232398" y="5296670"/>
            <a:ext cx="9534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err="1"/>
              <a:t>Moldiverse</a:t>
            </a:r>
            <a:r>
              <a:rPr lang="it-IT" sz="1200" dirty="0"/>
              <a:t> ha ottenuto la </a:t>
            </a:r>
            <a:r>
              <a:rPr lang="it-IT" sz="1200" b="1" dirty="0"/>
              <a:t>certificazione ISO 27001</a:t>
            </a:r>
            <a:r>
              <a:rPr lang="it-IT" sz="1200" dirty="0"/>
              <a:t>, dimostrando la sua istituzione e il funzionamento del </a:t>
            </a:r>
            <a:r>
              <a:rPr lang="it-IT" sz="1200" b="1" dirty="0"/>
              <a:t>sistema di gestione della sicurezza delle informazioni</a:t>
            </a:r>
            <a:r>
              <a:rPr lang="it-IT" sz="1200" dirty="0"/>
              <a:t>. Questa certificazione copre processi di gestione del rischio completi e controlli di sicurezza delle informazioni volti a proteggere i dati dei clienti e le risorse informative. Essendo certificati ISO27001, garantiamo che la nostra piattaforma soddisfa gli standard internazionali in materia di sicurezza delle informazioni, fornendo un ambiente di protezione dei dati altamente sicuro per i nostri clienti. Continueremo a impegnarci per mantenere e migliorare questo standard, offrendoti i servizi cloud più sicuri e affidabili.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4DB183C-8B04-F305-8787-1E8D63553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62" y="5225425"/>
            <a:ext cx="1173736" cy="11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07068-44CA-2F81-1CF2-05420024D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945CFD7F-03FE-AE3C-6CE1-9BC7BFE9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09"/>
            <a:ext cx="10466958" cy="365117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MHC </a:t>
            </a:r>
            <a:r>
              <a:rPr lang="en-US" altLang="zh-TW" sz="1600" dirty="0" err="1"/>
              <a:t>Materiali</a:t>
            </a:r>
            <a:endParaRPr lang="zh-TW" altLang="en-US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400576-46B1-9CFF-A0B9-B5850F4A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22" y="1358069"/>
            <a:ext cx="2971953" cy="32831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CC2B06-3EAA-E2ED-1851-E227BAAFAFA2}"/>
              </a:ext>
            </a:extLst>
          </p:cNvPr>
          <p:cNvSpPr txBox="1"/>
          <p:nvPr/>
        </p:nvSpPr>
        <p:spPr>
          <a:xfrm>
            <a:off x="4005190" y="1004127"/>
            <a:ext cx="78264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dirty="0">
                <a:latin typeface="+mn-lt"/>
              </a:rPr>
              <a:t>È raggiungibile dalla pagine web citata</a:t>
            </a:r>
          </a:p>
          <a:p>
            <a:pPr marL="0" indent="0">
              <a:buNone/>
            </a:pPr>
            <a:endParaRPr lang="it-IT" altLang="zh-TW" dirty="0">
              <a:latin typeface="+mn-lt"/>
            </a:endParaRPr>
          </a:p>
          <a:p>
            <a:pPr marL="0" indent="0" algn="ctr">
              <a:buNone/>
            </a:pPr>
            <a:r>
              <a:rPr lang="it-IT" altLang="zh-TW" dirty="0"/>
              <a:t>…oppure…</a:t>
            </a:r>
          </a:p>
          <a:p>
            <a:pPr marL="0" indent="0" algn="ctr">
              <a:buNone/>
            </a:pPr>
            <a:endParaRPr lang="it-IT" altLang="zh-TW" dirty="0"/>
          </a:p>
          <a:p>
            <a:pPr marL="0" indent="0">
              <a:buNone/>
            </a:pPr>
            <a:r>
              <a:rPr lang="it-IT" altLang="zh-TW" dirty="0"/>
              <a:t>con l’installazione di Moldex3D Studio 2024R02 in poi è raggiungibile direttamente dal </a:t>
            </a:r>
            <a:r>
              <a:rPr lang="it-IT" altLang="zh-TW" dirty="0" err="1"/>
              <a:t>wizard</a:t>
            </a:r>
            <a:r>
              <a:rPr lang="it-IT" altLang="zh-TW" dirty="0"/>
              <a:t> di scelta del materiale:</a:t>
            </a:r>
            <a:endParaRPr lang="it-IT" altLang="zh-TW" dirty="0"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10CC0CC-1192-2EE2-2A8C-3A7ACBB30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17" y="2897392"/>
            <a:ext cx="2653811" cy="34875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6290AFD-07C6-F09E-393A-AA5257577E62}"/>
              </a:ext>
            </a:extLst>
          </p:cNvPr>
          <p:cNvSpPr/>
          <p:nvPr/>
        </p:nvSpPr>
        <p:spPr>
          <a:xfrm>
            <a:off x="9018650" y="4412974"/>
            <a:ext cx="626281" cy="1049572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4C4067-61EE-A7AD-818E-F25F16B0FEE1}"/>
              </a:ext>
            </a:extLst>
          </p:cNvPr>
          <p:cNvSpPr txBox="1"/>
          <p:nvPr/>
        </p:nvSpPr>
        <p:spPr>
          <a:xfrm>
            <a:off x="508488" y="4886439"/>
            <a:ext cx="4747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dirty="0">
                <a:latin typeface="+mn-lt"/>
              </a:rPr>
              <a:t>All’interno di esso il database dei materiali è aggiornato costantemente, con una frequenza superiore al rilascio delle release del software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316FAD6-F567-41A1-E615-F9C69F75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460" y="3936442"/>
            <a:ext cx="2887898" cy="24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A4588-F67D-52E6-7531-01A8E7DC0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6">
            <a:extLst>
              <a:ext uri="{FF2B5EF4-FFF2-40B4-BE49-F238E27FC236}">
                <a16:creationId xmlns:a16="http://schemas.microsoft.com/office/drawing/2014/main" id="{35130A93-67EA-BA18-CC90-943A0FD4A3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zh-TW" dirty="0" err="1">
                <a:latin typeface="+mn-lt"/>
              </a:rPr>
              <a:t>Material</a:t>
            </a:r>
            <a:r>
              <a:rPr lang="it-IT" altLang="zh-TW" dirty="0">
                <a:latin typeface="+mn-lt"/>
              </a:rPr>
              <a:t> Hub Cloud</a:t>
            </a:r>
            <a:endParaRPr lang="zh-TW" altLang="en-US" dirty="0"/>
          </a:p>
          <a:p>
            <a:pPr marL="0" indent="0">
              <a:buNone/>
            </a:pPr>
            <a:endParaRPr lang="it-IT" altLang="zh-TW" dirty="0">
              <a:latin typeface="+mn-lt"/>
            </a:endParaRPr>
          </a:p>
          <a:p>
            <a:pPr marL="0" indent="0" algn="ctr">
              <a:buNone/>
            </a:pPr>
            <a:endParaRPr lang="it-IT" altLang="zh-TW" dirty="0">
              <a:latin typeface="+mn-lt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1E83285-642A-A621-6271-DC79D0C7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427256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MHC </a:t>
            </a:r>
            <a:r>
              <a:rPr lang="en-US" altLang="zh-TW" sz="1600" dirty="0" err="1"/>
              <a:t>Materiali</a:t>
            </a:r>
            <a:endParaRPr lang="zh-TW" altLang="en-US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16A046-7E54-C0ED-816A-5ACBDA1EDA42}"/>
              </a:ext>
            </a:extLst>
          </p:cNvPr>
          <p:cNvSpPr txBox="1"/>
          <p:nvPr/>
        </p:nvSpPr>
        <p:spPr>
          <a:xfrm>
            <a:off x="4611361" y="1077764"/>
            <a:ext cx="71460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altLang="zh-TW" dirty="0"/>
              <a:t>Sono presenti funzioni di gestione specifiche:</a:t>
            </a:r>
          </a:p>
          <a:p>
            <a:pPr marL="0" indent="0">
              <a:buNone/>
            </a:pPr>
            <a:endParaRPr lang="it-IT" altLang="zh-TW" dirty="0"/>
          </a:p>
          <a:p>
            <a:pPr marL="342900" indent="-342900">
              <a:buFontTx/>
              <a:buChar char="-"/>
            </a:pPr>
            <a:r>
              <a:rPr lang="it-IT" altLang="zh-TW" dirty="0"/>
              <a:t>In particolare il BULLETTIN permette di vedere quali materiali sono stati aggiunti, modificati e quali caratteristiche sono state migliorate</a:t>
            </a:r>
          </a:p>
          <a:p>
            <a:pPr marL="342900" indent="-342900">
              <a:buFontTx/>
              <a:buChar char="-"/>
            </a:pPr>
            <a:endParaRPr lang="it-IT" altLang="zh-TW" dirty="0"/>
          </a:p>
          <a:p>
            <a:pPr marL="342900" indent="-342900">
              <a:buFontTx/>
              <a:buChar char="-"/>
            </a:pPr>
            <a:r>
              <a:rPr lang="it-IT" altLang="zh-TW" dirty="0"/>
              <a:t>La WISH LIST permette di inserire richieste di materiali desiderati non ancora presenti e una opzione per poter condividere l’acquisto di caratterizzazione con altri utilizzatori</a:t>
            </a:r>
          </a:p>
          <a:p>
            <a:pPr marL="342900" indent="-342900">
              <a:buFontTx/>
              <a:buChar char="-"/>
            </a:pPr>
            <a:endParaRPr lang="it-IT" altLang="zh-TW" dirty="0"/>
          </a:p>
          <a:p>
            <a:pPr marL="342900" indent="-342900">
              <a:buFontTx/>
              <a:buChar char="-"/>
            </a:pPr>
            <a:r>
              <a:rPr lang="it-IT" altLang="zh-TW" dirty="0"/>
              <a:t>Il MATERIAL LEARNING rimanda al materiale didattico specifico per la comprensione delle caratteristiche dei materiali</a:t>
            </a:r>
          </a:p>
          <a:p>
            <a:pPr marL="342900" indent="-342900">
              <a:buFontTx/>
              <a:buChar char="-"/>
            </a:pPr>
            <a:endParaRPr lang="it-IT" altLang="zh-TW" dirty="0"/>
          </a:p>
          <a:p>
            <a:pPr marL="342900" indent="-342900">
              <a:buFontTx/>
              <a:buChar char="-"/>
            </a:pPr>
            <a:r>
              <a:rPr lang="it-IT" altLang="zh-TW" dirty="0"/>
              <a:t>La CLOUD BANK permette di salvare i materiali preferiti e scaricare files </a:t>
            </a:r>
            <a:r>
              <a:rPr lang="it-IT" altLang="zh-TW" dirty="0" err="1"/>
              <a:t>mtr</a:t>
            </a:r>
            <a:r>
              <a:rPr lang="it-IT" altLang="zh-TW" dirty="0"/>
              <a:t> </a:t>
            </a:r>
            <a:r>
              <a:rPr lang="it-IT" altLang="zh-TW" dirty="0" err="1"/>
              <a:t>mtx</a:t>
            </a:r>
            <a:r>
              <a:rPr lang="it-IT" altLang="zh-TW" dirty="0"/>
              <a:t> </a:t>
            </a:r>
            <a:r>
              <a:rPr lang="it-IT" altLang="zh-TW" i="1" dirty="0"/>
              <a:t>(* questa è presente anche nel </a:t>
            </a:r>
            <a:r>
              <a:rPr lang="it-IT" altLang="zh-TW" i="1" dirty="0" err="1"/>
              <a:t>material</a:t>
            </a:r>
            <a:r>
              <a:rPr lang="it-IT" altLang="zh-TW" i="1" dirty="0"/>
              <a:t> </a:t>
            </a:r>
            <a:r>
              <a:rPr lang="it-IT" altLang="zh-TW" i="1" dirty="0" err="1"/>
              <a:t>wizard</a:t>
            </a:r>
            <a:r>
              <a:rPr lang="it-IT" altLang="zh-TW" i="1" dirty="0"/>
              <a:t> di Studio</a:t>
            </a:r>
            <a:r>
              <a:rPr lang="it-IT" altLang="zh-TW" dirty="0"/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623A47-33AF-05E4-21B0-FF026F77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1" y="1319203"/>
            <a:ext cx="3626036" cy="335297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0B96642-ABAE-E22C-AFF6-0064AE957049}"/>
              </a:ext>
            </a:extLst>
          </p:cNvPr>
          <p:cNvSpPr/>
          <p:nvPr/>
        </p:nvSpPr>
        <p:spPr>
          <a:xfrm>
            <a:off x="1144988" y="2477120"/>
            <a:ext cx="2915599" cy="373711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73E4D97-A334-D8D8-AAA9-15BE28033454}"/>
              </a:ext>
            </a:extLst>
          </p:cNvPr>
          <p:cNvSpPr/>
          <p:nvPr/>
        </p:nvSpPr>
        <p:spPr>
          <a:xfrm>
            <a:off x="1144988" y="2916430"/>
            <a:ext cx="2915599" cy="373712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72FBF56-AA85-0881-89B2-8B577E10067B}"/>
              </a:ext>
            </a:extLst>
          </p:cNvPr>
          <p:cNvSpPr/>
          <p:nvPr/>
        </p:nvSpPr>
        <p:spPr>
          <a:xfrm>
            <a:off x="1144988" y="3352907"/>
            <a:ext cx="2915599" cy="373712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CB13A89-6D2A-6713-53D8-144D2EF6E1C4}"/>
              </a:ext>
            </a:extLst>
          </p:cNvPr>
          <p:cNvSpPr/>
          <p:nvPr/>
        </p:nvSpPr>
        <p:spPr>
          <a:xfrm>
            <a:off x="1144987" y="3790047"/>
            <a:ext cx="2915599" cy="373712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5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A511A-A161-76DC-9C83-A9F273AAB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9B36838C-2D92-29CF-8104-4D23EF83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427256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MHC </a:t>
            </a:r>
            <a:r>
              <a:rPr lang="en-US" altLang="zh-TW" sz="1600" dirty="0" err="1"/>
              <a:t>Materiali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ricerca</a:t>
            </a:r>
            <a:endParaRPr lang="zh-TW" altLang="en-US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D3C21F-4F9D-D65E-7228-D2EFC5A9F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5" y="1092358"/>
            <a:ext cx="10356715" cy="5427561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A595A778-8AC7-12D2-1160-8CA9CF789E9E}"/>
              </a:ext>
            </a:extLst>
          </p:cNvPr>
          <p:cNvSpPr/>
          <p:nvPr/>
        </p:nvSpPr>
        <p:spPr>
          <a:xfrm rot="1743463">
            <a:off x="5625828" y="2138094"/>
            <a:ext cx="466928" cy="77172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F42EE-70FE-0A82-19E8-F79F97DA5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9EC7001-9391-9C81-8792-2796D5B6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42" y="584910"/>
            <a:ext cx="10466958" cy="427256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MHC </a:t>
            </a:r>
            <a:r>
              <a:rPr lang="en-US" altLang="zh-TW" sz="1600" dirty="0" err="1"/>
              <a:t>Materiali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alternativi</a:t>
            </a:r>
            <a:endParaRPr lang="zh-TW" altLang="en-US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9BEECB-CFF8-0AC5-5FF9-A605F62B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8" y="1012166"/>
            <a:ext cx="10875523" cy="557320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15B93D2-0DE6-70DE-1231-E3EBD9F25868}"/>
              </a:ext>
            </a:extLst>
          </p:cNvPr>
          <p:cNvSpPr/>
          <p:nvPr/>
        </p:nvSpPr>
        <p:spPr>
          <a:xfrm>
            <a:off x="658238" y="2230877"/>
            <a:ext cx="4004553" cy="3333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E25E2A6-F64C-A419-B07E-D0EF94AB9BA1}"/>
              </a:ext>
            </a:extLst>
          </p:cNvPr>
          <p:cNvSpPr/>
          <p:nvPr/>
        </p:nvSpPr>
        <p:spPr>
          <a:xfrm>
            <a:off x="5034064" y="970774"/>
            <a:ext cx="466928" cy="77172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48F4-0CED-4479-B08C-242C59E59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6">
            <a:extLst>
              <a:ext uri="{FF2B5EF4-FFF2-40B4-BE49-F238E27FC236}">
                <a16:creationId xmlns:a16="http://schemas.microsoft.com/office/drawing/2014/main" id="{F707D680-6469-7BC5-F15A-508DC7221C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zh-TW" dirty="0" err="1">
                <a:latin typeface="+mn-lt"/>
              </a:rPr>
              <a:t>Material</a:t>
            </a:r>
            <a:r>
              <a:rPr lang="it-IT" altLang="zh-TW" dirty="0">
                <a:latin typeface="+mn-lt"/>
              </a:rPr>
              <a:t> Hub Cloud</a:t>
            </a:r>
            <a:endParaRPr lang="zh-TW" altLang="en-US" dirty="0"/>
          </a:p>
          <a:p>
            <a:pPr marL="0" indent="0">
              <a:buNone/>
            </a:pPr>
            <a:endParaRPr lang="it-IT" altLang="zh-TW" dirty="0">
              <a:latin typeface="+mn-lt"/>
            </a:endParaRPr>
          </a:p>
          <a:p>
            <a:pPr marL="0" indent="0" algn="ctr">
              <a:buNone/>
            </a:pPr>
            <a:endParaRPr lang="it-IT" altLang="zh-TW" dirty="0">
              <a:latin typeface="+mn-lt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240435E-06EA-1CCB-426F-DD3FE420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1600" dirty="0"/>
              <a:t>MHC </a:t>
            </a:r>
            <a:r>
              <a:rPr lang="en-US" altLang="zh-TW" sz="1600" dirty="0" err="1"/>
              <a:t>Materiali</a:t>
            </a:r>
            <a:endParaRPr lang="zh-TW" altLang="en-US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820DC5-1A1D-A402-52E8-554BD471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818984"/>
            <a:ext cx="6965535" cy="390131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49AE095-1128-BD22-0BAE-A3A6EA75FC3E}"/>
              </a:ext>
            </a:extLst>
          </p:cNvPr>
          <p:cNvSpPr/>
          <p:nvPr/>
        </p:nvSpPr>
        <p:spPr>
          <a:xfrm>
            <a:off x="3975654" y="3798207"/>
            <a:ext cx="1550504" cy="922093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BEC07D-1BFF-B4B2-71EA-D09D79F93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61" y="1465322"/>
            <a:ext cx="8853048" cy="484801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E7A4A83-F2D2-976F-E369-03F043401797}"/>
              </a:ext>
            </a:extLst>
          </p:cNvPr>
          <p:cNvSpPr/>
          <p:nvPr/>
        </p:nvSpPr>
        <p:spPr>
          <a:xfrm>
            <a:off x="3002775" y="2578924"/>
            <a:ext cx="1102594" cy="373712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CB023C-F99D-8F82-0A28-ED1CB3DF90B4}"/>
              </a:ext>
            </a:extLst>
          </p:cNvPr>
          <p:cNvSpPr/>
          <p:nvPr/>
        </p:nvSpPr>
        <p:spPr>
          <a:xfrm>
            <a:off x="9776117" y="5852160"/>
            <a:ext cx="1911092" cy="461176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6F5D11F-0347-E358-2DD2-4E0C03D9A051}"/>
              </a:ext>
            </a:extLst>
          </p:cNvPr>
          <p:cNvSpPr/>
          <p:nvPr/>
        </p:nvSpPr>
        <p:spPr>
          <a:xfrm>
            <a:off x="3554072" y="1431357"/>
            <a:ext cx="7157472" cy="314316"/>
          </a:xfrm>
          <a:prstGeom prst="rect">
            <a:avLst/>
          </a:prstGeom>
          <a:noFill/>
          <a:ln w="57150">
            <a:solidFill>
              <a:srgbClr val="C32B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4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1377</Words>
  <Application>Microsoft Office PowerPoint</Application>
  <PresentationFormat>Widescreen</PresentationFormat>
  <Paragraphs>168</Paragraphs>
  <Slides>26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微軟正黑體</vt:lpstr>
      <vt:lpstr>Aptos</vt:lpstr>
      <vt:lpstr>Arial</vt:lpstr>
      <vt:lpstr>Calibri</vt:lpstr>
      <vt:lpstr>Poppins Medium</vt:lpstr>
      <vt:lpstr>Office Theme</vt:lpstr>
      <vt:lpstr>Presentazione standard di PowerPoint</vt:lpstr>
      <vt:lpstr>Panoramica Moldiverse  Material Hub Cloud MHC: materiali  Material Hub Cloud : design calculator  Material Hub Cloud : material selection guidance  Machine Characterization  Forum &amp; Moldibot</vt:lpstr>
      <vt:lpstr>Panoramica Moldiverse</vt:lpstr>
      <vt:lpstr>Panoramica Moldiverse</vt:lpstr>
      <vt:lpstr>MHC Materiali</vt:lpstr>
      <vt:lpstr>MHC Materiali</vt:lpstr>
      <vt:lpstr>MHC Materiali: ricerca</vt:lpstr>
      <vt:lpstr>MHC Materiali: alternativi</vt:lpstr>
      <vt:lpstr>MHC Materiali</vt:lpstr>
      <vt:lpstr>MHC design calculator</vt:lpstr>
      <vt:lpstr>Design calculator DIMENSIONAMENTO GATE</vt:lpstr>
      <vt:lpstr>Design calculator CADUTA PRESSIONE MATEROZZA</vt:lpstr>
      <vt:lpstr>Design calculator TEMPO RAFFREDDAMENTO 1</vt:lpstr>
      <vt:lpstr>Design calculator TEMPO RAFFREDDAMENTO 2</vt:lpstr>
      <vt:lpstr>Design calculator CRISTALLIZZAZIONE</vt:lpstr>
      <vt:lpstr>Design calculator TONNELLAGGIO</vt:lpstr>
      <vt:lpstr>Design calculator TONNELLAGGIO 2 - pressione</vt:lpstr>
      <vt:lpstr>Design calculator plastic flow lenght</vt:lpstr>
      <vt:lpstr>Material selection guidance</vt:lpstr>
      <vt:lpstr>MACHINE CHARTERIZZATION</vt:lpstr>
      <vt:lpstr>MACHINE CHARTERIZZATION</vt:lpstr>
      <vt:lpstr>MACHINE CHARACTERIZZATION</vt:lpstr>
      <vt:lpstr>Forum</vt:lpstr>
      <vt:lpstr>Moldibot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279</dc:creator>
  <cp:lastModifiedBy>Alex Anghilieri</cp:lastModifiedBy>
  <cp:revision>39</cp:revision>
  <dcterms:created xsi:type="dcterms:W3CDTF">2020-11-27T07:55:44Z</dcterms:created>
  <dcterms:modified xsi:type="dcterms:W3CDTF">2025-06-24T11:39:00Z</dcterms:modified>
</cp:coreProperties>
</file>